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56" r:id="rId7"/>
    <p:sldId id="277" r:id="rId8"/>
    <p:sldId id="278" r:id="rId9"/>
    <p:sldId id="280" r:id="rId10"/>
    <p:sldId id="263" r:id="rId11"/>
    <p:sldId id="262" r:id="rId12"/>
    <p:sldId id="281" r:id="rId13"/>
    <p:sldId id="279" r:id="rId14"/>
    <p:sldId id="265" r:id="rId15"/>
    <p:sldId id="264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54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FEBCA-CA0E-4CD7-AA74-828A99109346}" type="datetimeFigureOut">
              <a:rPr lang="uk-UA" smtClean="0"/>
              <a:t>19.09.2016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5099-5A36-48F6-8E14-0230E08932B5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FEBCA-CA0E-4CD7-AA74-828A99109346}" type="datetimeFigureOut">
              <a:rPr lang="uk-UA" smtClean="0"/>
              <a:t>19.09.2016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5099-5A36-48F6-8E14-0230E08932B5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FEBCA-CA0E-4CD7-AA74-828A99109346}" type="datetimeFigureOut">
              <a:rPr lang="uk-UA" smtClean="0"/>
              <a:t>19.09.2016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5099-5A36-48F6-8E14-0230E08932B5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FEBCA-CA0E-4CD7-AA74-828A99109346}" type="datetimeFigureOut">
              <a:rPr lang="uk-UA" smtClean="0"/>
              <a:t>19.09.2016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5099-5A36-48F6-8E14-0230E08932B5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FEBCA-CA0E-4CD7-AA74-828A99109346}" type="datetimeFigureOut">
              <a:rPr lang="uk-UA" smtClean="0"/>
              <a:t>19.09.2016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5099-5A36-48F6-8E14-0230E08932B5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FEBCA-CA0E-4CD7-AA74-828A99109346}" type="datetimeFigureOut">
              <a:rPr lang="uk-UA" smtClean="0"/>
              <a:t>19.09.2016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5099-5A36-48F6-8E14-0230E08932B5}" type="slidenum">
              <a:rPr lang="uk-UA" smtClean="0"/>
              <a:t>‹#›</a:t>
            </a:fld>
            <a:endParaRPr lang="uk-UA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FEBCA-CA0E-4CD7-AA74-828A99109346}" type="datetimeFigureOut">
              <a:rPr lang="uk-UA" smtClean="0"/>
              <a:t>19.09.2016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5099-5A36-48F6-8E14-0230E08932B5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FEBCA-CA0E-4CD7-AA74-828A99109346}" type="datetimeFigureOut">
              <a:rPr lang="uk-UA" smtClean="0"/>
              <a:t>19.09.2016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5099-5A36-48F6-8E14-0230E08932B5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FEBCA-CA0E-4CD7-AA74-828A99109346}" type="datetimeFigureOut">
              <a:rPr lang="uk-UA" smtClean="0"/>
              <a:t>19.09.2016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5099-5A36-48F6-8E14-0230E08932B5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FEBCA-CA0E-4CD7-AA74-828A99109346}" type="datetimeFigureOut">
              <a:rPr lang="uk-UA" smtClean="0"/>
              <a:t>19.09.2016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145099-5A36-48F6-8E14-0230E08932B5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FEBCA-CA0E-4CD7-AA74-828A99109346}" type="datetimeFigureOut">
              <a:rPr lang="uk-UA" smtClean="0"/>
              <a:t>19.09.2016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45099-5A36-48F6-8E14-0230E08932B5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EFFEBCA-CA0E-4CD7-AA74-828A99109346}" type="datetimeFigureOut">
              <a:rPr lang="uk-UA" smtClean="0"/>
              <a:t>19.09.2016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17145099-5A36-48F6-8E14-0230E08932B5}" type="slidenum">
              <a:rPr lang="uk-UA" smtClean="0"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png"/><Relationship Id="rId4" Type="http://schemas.openxmlformats.org/officeDocument/2006/relationships/image" Target="../media/image9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1%D0%BE%D1%86%D0%B8%D0%B0%D0%BB%D1%8C%D0%BD%D0%B0%D1%8F_%D1%81%D0%B5%D1%82%D1%8C_(%D0%98%D0%BD%D1%82%D0%B5%D1%80%D0%BD%D0%B5%D1%82)" TargetMode="External"/><Relationship Id="rId2" Type="http://schemas.openxmlformats.org/officeDocument/2006/relationships/hyperlink" Target="https://ru.wikipedia.org/wiki/%D0%9C%D0%B5%D0%B6%D0%B4%D1%83%D0%BD%D0%B0%D1%80%D0%BE%D0%B4%D0%BD%D1%8B%D0%B9_%D1%84%D0%BE%D0%BD%D0%B5%D1%82%D0%B8%D1%87%D0%B5%D1%81%D0%BA%D0%B8%D0%B9_%D0%B0%D0%BB%D1%84%D0%B0%D0%B2%D0%B8%D1%8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6.jpeg"/><Relationship Id="rId4" Type="http://schemas.openxmlformats.org/officeDocument/2006/relationships/hyperlink" Target="https://ru.wikipedia.org/wiki/Microsof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s://ru.wikipedia.org/wiki/%D0%A0%D0%B5%D0%B7%D1%8E%D0%BC%D0%B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LinkedIn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ru.wikipedia.org/w/index.php?title=Classmates.com&amp;action=edit&amp;redlink=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hyperlink" Target="https://ru.wikipedia.org/wiki/Facebook" TargetMode="External"/><Relationship Id="rId4" Type="http://schemas.openxmlformats.org/officeDocument/2006/relationships/hyperlink" Target="https://ru.wikipedia.org/wiki/MySpac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2%D0%B0%D1%80%D0%B3%D0%B5%D1%82%D0%B8%D0%BD%D0%B3" TargetMode="External"/><Relationship Id="rId2" Type="http://schemas.openxmlformats.org/officeDocument/2006/relationships/hyperlink" Target="https://ru.wikipedia.org/wiki/%D0%9C%D0%B0%D1%80%D0%BA%D0%B5%D1%82%D0%B8%D0%BD%D0%B3%D0%BE%D0%B2%D0%BE%D0%B5_%D0%B8%D1%81%D1%81%D0%BB%D0%B5%D0%B4%D0%BE%D0%B2%D0%B0%D0%BD%D0%B8%D0%B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apk-mobile.com/uploads/posts/2014-05/contact-cheat-vk-likes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83" y="404284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463" y="1844824"/>
            <a:ext cx="3062114" cy="306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 descr="http://fm100.com/wp-content/uploads/2016/04/instagram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0" y="1628800"/>
            <a:ext cx="3132347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www.gezolan.ch/wp-content/uploads/linkedin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165101"/>
            <a:ext cx="1368152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ecure.toolkitfiles.co.uk/clients/313/siteassets/icons/Aquicon-Faceboo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844824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356213" y="332656"/>
            <a:ext cx="64733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Будь социальным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2" name="object 3"/>
          <p:cNvSpPr/>
          <p:nvPr/>
        </p:nvSpPr>
        <p:spPr>
          <a:xfrm>
            <a:off x="201017" y="-262657"/>
            <a:ext cx="1190625" cy="11906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520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&amp;Ucy; &amp;vcy;&amp;acy;&amp;scy; &amp;dcy;&amp;vcy;&amp;acy; &amp;vcy;&amp;acy;&amp;rcy;&amp;icy;&amp;acy;&amp;ncy;&amp;tcy;&amp;acy; &amp;fcy;&amp;ocy;&amp;rcy;&amp;mcy;&amp;icy;&amp;rcy;&amp;ocy;&amp;vcy;&amp;acy;&amp;ncy;&amp;icy;&amp;yacy; &amp;ocy;&amp;pcy;&amp;lcy;&amp;acy;&amp;tcy;&amp;ycy; &amp;rcy;&amp;iecy;&amp;kcy;&amp;lcy;&amp;acy;&amp;mcy;&amp;ycy;: &amp;acy;&amp;vcy;&amp;tcy;&amp;ocy;&amp;mcy;&amp;acy;&amp;tcy;&amp;icy;&amp;chcy;&amp;iecy;&amp;scy;&amp;kcy;&amp;acy;&amp;yacy; &amp;icy; &amp;rcy;&amp;ucy;&amp;chcy;&amp;ncy;&amp;acy;&amp;yacy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958109"/>
            <a:ext cx="5429250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9337" y="2852936"/>
            <a:ext cx="34164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 smtClean="0">
                <a:effectLst/>
              </a:rPr>
              <a:t>У вас два варианта формирования оплаты рекламы: автоматическая и ручная</a:t>
            </a:r>
            <a:endParaRPr lang="ru-RU" i="1" dirty="0">
              <a:effectLst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8080" y="1278890"/>
            <a:ext cx="55064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/>
              </a:rPr>
              <a:t>Начните с малой аудитории</a:t>
            </a:r>
          </a:p>
          <a:p>
            <a:r>
              <a:rPr lang="ru-RU" sz="1400" dirty="0" smtClean="0">
                <a:effectLst/>
              </a:rPr>
              <a:t>Для начала лучше ориентироваться на не очень большую аудиторию, не более </a:t>
            </a:r>
            <a:r>
              <a:rPr lang="ru-RU" sz="2800" b="1" dirty="0" smtClean="0">
                <a:solidFill>
                  <a:srgbClr val="FF0000"/>
                </a:solidFill>
                <a:effectLst/>
              </a:rPr>
              <a:t>100 000 </a:t>
            </a:r>
            <a:r>
              <a:rPr lang="ru-RU" sz="1400" dirty="0" smtClean="0">
                <a:effectLst/>
              </a:rPr>
              <a:t>пользователей. </a:t>
            </a:r>
          </a:p>
        </p:txBody>
      </p:sp>
      <p:pic>
        <p:nvPicPr>
          <p:cNvPr id="10244" name="Picture 4" descr="http://www.likeni.ru/upload/iblock/0bc/facebook-socseti-rek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934" y="1144142"/>
            <a:ext cx="2778648" cy="170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538781" y="196613"/>
            <a:ext cx="7711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Реклама </a:t>
            </a:r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FACEBOOK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4" y="4330833"/>
            <a:ext cx="8892480" cy="754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bject 3"/>
          <p:cNvSpPr/>
          <p:nvPr/>
        </p:nvSpPr>
        <p:spPr>
          <a:xfrm>
            <a:off x="0" y="-398700"/>
            <a:ext cx="1190625" cy="11906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968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imagecms.net/uploads/images/facebookad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2313231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38781" y="196613"/>
            <a:ext cx="7711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Реклама </a:t>
            </a:r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FACEBOOK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627785" y="1268760"/>
            <a:ext cx="6408712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Нужно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тщательно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продумывать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содержание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публикуемых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в </a:t>
            </a: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соцсети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объявлений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Варианты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беспроигрышных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тематик для </a:t>
            </a: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публикаций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обучающая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развлекательная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uk-UA" altLang="uk-UA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научно-популярная</a:t>
            </a:r>
            <a:r>
              <a:rPr kumimoji="0" lang="uk-UA" altLang="uk-UA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uk-UA" altLang="uk-UA" sz="1400" dirty="0" err="1">
                <a:latin typeface="Arial" pitchFamily="34" charset="0"/>
                <a:cs typeface="Arial" pitchFamily="34" charset="0"/>
              </a:rPr>
              <a:t>мотивирующая</a:t>
            </a:r>
            <a:r>
              <a:rPr lang="uk-UA" altLang="uk-UA" sz="1400" dirty="0">
                <a:latin typeface="Arial" pitchFamily="34" charset="0"/>
                <a:cs typeface="Arial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uk-UA" altLang="uk-UA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860032" y="2226350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 smtClean="0">
                <a:effectLst/>
              </a:rPr>
              <a:t>Facebook</a:t>
            </a:r>
            <a:r>
              <a:rPr lang="ru-RU" dirty="0" smtClean="0">
                <a:effectLst/>
              </a:rPr>
              <a:t> предлагает </a:t>
            </a:r>
          </a:p>
          <a:p>
            <a:r>
              <a:rPr lang="ru-RU" sz="2000" b="1" dirty="0" smtClean="0">
                <a:effectLst/>
              </a:rPr>
              <a:t>10</a:t>
            </a:r>
            <a:r>
              <a:rPr lang="ru-RU" dirty="0" smtClean="0">
                <a:effectLst/>
              </a:rPr>
              <a:t> видов кампаний</a:t>
            </a:r>
            <a:endParaRPr lang="ru-RU" dirty="0">
              <a:effectLst/>
            </a:endParaRP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269" y="3109592"/>
            <a:ext cx="6915731" cy="3748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bject 3"/>
          <p:cNvSpPr/>
          <p:nvPr/>
        </p:nvSpPr>
        <p:spPr>
          <a:xfrm>
            <a:off x="0" y="-398700"/>
            <a:ext cx="1190625" cy="1190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6200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38781" y="196613"/>
            <a:ext cx="7711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Реклама </a:t>
            </a:r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FACEBOOK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1" name="object 3"/>
          <p:cNvSpPr/>
          <p:nvPr/>
        </p:nvSpPr>
        <p:spPr>
          <a:xfrm>
            <a:off x="0" y="-39870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218" name="Picture 2" descr="Картинки по запросу edgerank фейсбу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" y="1484784"/>
            <a:ext cx="7925138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457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38781" y="196613"/>
            <a:ext cx="77110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Реклама </a:t>
            </a:r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FACEBOOK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1" name="object 3"/>
          <p:cNvSpPr/>
          <p:nvPr/>
        </p:nvSpPr>
        <p:spPr>
          <a:xfrm>
            <a:off x="0" y="-39870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70" name="Picture 2" descr="http://www.likeni.ru/upload/2012/01ShouldIUploadI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4"/>
          <a:stretch/>
        </p:blipFill>
        <p:spPr bwMode="auto">
          <a:xfrm>
            <a:off x="-1693878" y="-4851919"/>
            <a:ext cx="13258800" cy="2144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586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821058" y="196613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VK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12290" name="Picture 2" descr="http://www.vsozial.ru/vkontak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764704"/>
            <a:ext cx="33337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799963" y="1196752"/>
            <a:ext cx="507605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</a:t>
            </a:r>
            <a:r>
              <a:rPr lang="ru-RU" dirty="0" smtClean="0"/>
              <a:t>апущенный 10 октября 2006 года, ресурс изначально позиционировал себя в качестве социальной сети студентов и выпускников российских вузов.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ru-RU" dirty="0"/>
          </a:p>
          <a:p>
            <a:r>
              <a:rPr lang="ru-RU" dirty="0" smtClean="0"/>
              <a:t>По данным на 2015 год, среднесуточная аудитория составляет </a:t>
            </a:r>
            <a:endParaRPr lang="en-US" dirty="0" smtClean="0"/>
          </a:p>
          <a:p>
            <a:r>
              <a:rPr lang="ru-RU" sz="3600" dirty="0" smtClean="0">
                <a:solidFill>
                  <a:srgbClr val="FF0000"/>
                </a:solidFill>
              </a:rPr>
              <a:t>64 525 950 </a:t>
            </a:r>
            <a:r>
              <a:rPr lang="ru-RU" dirty="0" smtClean="0"/>
              <a:t>посетителей.</a:t>
            </a:r>
            <a:endParaRPr lang="uk-UA" dirty="0"/>
          </a:p>
        </p:txBody>
      </p:sp>
      <p:pic>
        <p:nvPicPr>
          <p:cNvPr id="12292" name="Picture 4" descr="http://cs543109.vk.me/v543109883/1454/PhetgLnOip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74" y="2132856"/>
            <a:ext cx="2429151" cy="272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3"/>
          <p:cNvSpPr/>
          <p:nvPr/>
        </p:nvSpPr>
        <p:spPr>
          <a:xfrm>
            <a:off x="0" y="-398700"/>
            <a:ext cx="1190625" cy="1190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3038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pp.vk.me/c608926/v608926967/df99/XS0_39SLi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5536" y="1268760"/>
            <a:ext cx="2638891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020084" y="196613"/>
            <a:ext cx="47484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Реклама </a:t>
            </a:r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VK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0768"/>
            <a:ext cx="6178287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bject 3"/>
          <p:cNvSpPr/>
          <p:nvPr/>
        </p:nvSpPr>
        <p:spPr>
          <a:xfrm>
            <a:off x="0" y="-398700"/>
            <a:ext cx="1190625" cy="1190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6991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s://pp.vk.me/c608926/v608926967/df99/XS0_39SLiK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5536" y="1268760"/>
            <a:ext cx="2638891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020084" y="196613"/>
            <a:ext cx="47484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Реклама </a:t>
            </a:r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VK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268760"/>
            <a:ext cx="319087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322715" y="1283026"/>
            <a:ext cx="30060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Рекламные инструменты </a:t>
            </a:r>
            <a:r>
              <a:rPr lang="ru-RU" dirty="0" err="1" smtClean="0"/>
              <a:t>ВКонтакте</a:t>
            </a:r>
            <a:r>
              <a:rPr lang="ru-RU" dirty="0" smtClean="0"/>
              <a:t> доступны каждому — от небольшого семейного бизнеса до крупной международной компании.</a:t>
            </a:r>
            <a:endParaRPr lang="uk-UA" dirty="0"/>
          </a:p>
        </p:txBody>
      </p:sp>
      <p:sp>
        <p:nvSpPr>
          <p:cNvPr id="7" name="object 3"/>
          <p:cNvSpPr/>
          <p:nvPr/>
        </p:nvSpPr>
        <p:spPr>
          <a:xfrm>
            <a:off x="0" y="-398700"/>
            <a:ext cx="1190625" cy="1190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5362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33439"/>
            <a:ext cx="9144000" cy="470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2020084" y="11556"/>
            <a:ext cx="47484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Реклама </a:t>
            </a:r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VK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" name="object 3"/>
          <p:cNvSpPr/>
          <p:nvPr/>
        </p:nvSpPr>
        <p:spPr>
          <a:xfrm>
            <a:off x="0" y="-398700"/>
            <a:ext cx="1190625" cy="1190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6833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v-pc.ru/wp-content/uploads/2014/12/5-hashtag-tips-to-drive-traffic-to-your-social-media-p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74668"/>
            <a:ext cx="4704458" cy="216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cdn2.bigcommerce.com/server2000/0e976/product_images/uploaded_images/instagram-logo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3" y="1209818"/>
            <a:ext cx="2610644" cy="26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230945" y="116632"/>
            <a:ext cx="43266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INSTAGRAM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39552" y="4077072"/>
            <a:ext cx="842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К ноябрю 2013 пользователи загрузили уже </a:t>
            </a:r>
            <a:r>
              <a:rPr lang="ru-RU" sz="3200" b="1" dirty="0" smtClean="0"/>
              <a:t>16</a:t>
            </a:r>
            <a:r>
              <a:rPr lang="ru-RU" b="1" dirty="0" smtClean="0"/>
              <a:t> миллиардов снимков</a:t>
            </a:r>
            <a:endParaRPr lang="uk-UA" b="1" dirty="0"/>
          </a:p>
        </p:txBody>
      </p:sp>
      <p:sp>
        <p:nvSpPr>
          <p:cNvPr id="8" name="object 3"/>
          <p:cNvSpPr/>
          <p:nvPr/>
        </p:nvSpPr>
        <p:spPr>
          <a:xfrm>
            <a:off x="0" y="-398700"/>
            <a:ext cx="1190625" cy="1190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1933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v-pc.ru/wp-content/uploads/2014/12/5-hashtag-tips-to-drive-traffic-to-your-social-media-p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74668"/>
            <a:ext cx="5036257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230945" y="116632"/>
            <a:ext cx="43266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INSTAGRAM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191832" y="1474668"/>
            <a:ext cx="33661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ВЕЩИ, КОТОРЫЕ НУЖНО ЗНАТЬ</a:t>
            </a:r>
          </a:p>
          <a:p>
            <a:r>
              <a:rPr lang="ru-RU" dirty="0" smtClean="0"/>
              <a:t>Вы только имеет право вставлять только </a:t>
            </a:r>
            <a:r>
              <a:rPr lang="ru-RU" b="1" dirty="0" smtClean="0">
                <a:solidFill>
                  <a:srgbClr val="FF0000"/>
                </a:solidFill>
              </a:rPr>
              <a:t>30</a:t>
            </a:r>
            <a:r>
              <a:rPr lang="ru-RU" dirty="0" smtClean="0"/>
              <a:t> тегов к одной фото, иначе вы получите ошибку.</a:t>
            </a:r>
          </a:p>
        </p:txBody>
      </p:sp>
      <p:sp>
        <p:nvSpPr>
          <p:cNvPr id="7" name="object 3"/>
          <p:cNvSpPr/>
          <p:nvPr/>
        </p:nvSpPr>
        <p:spPr>
          <a:xfrm>
            <a:off x="0" y="-398700"/>
            <a:ext cx="1190625" cy="1190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Прямоугольник 2"/>
          <p:cNvSpPr/>
          <p:nvPr/>
        </p:nvSpPr>
        <p:spPr>
          <a:xfrm>
            <a:off x="0" y="4077072"/>
            <a:ext cx="8964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i="1" dirty="0"/>
              <a:t>Если вы хотите получить больше симпатии и подписчиков, ваш </a:t>
            </a:r>
            <a:r>
              <a:rPr lang="ru-RU" i="1" dirty="0" err="1"/>
              <a:t>Instagram</a:t>
            </a:r>
            <a:r>
              <a:rPr lang="ru-RU" i="1" dirty="0"/>
              <a:t> аккаунт должен быть установлен как доступный всей публике (Публикации открыты).</a:t>
            </a:r>
          </a:p>
        </p:txBody>
      </p:sp>
    </p:spTree>
    <p:extLst>
      <p:ext uri="{BB962C8B-B14F-4D97-AF65-F5344CB8AC3E}">
        <p14:creationId xmlns:p14="http://schemas.microsoft.com/office/powerpoint/2010/main" val="3263364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481158"/>
              </p:ext>
            </p:extLst>
          </p:nvPr>
        </p:nvGraphicFramePr>
        <p:xfrm>
          <a:off x="971600" y="332656"/>
          <a:ext cx="7074401" cy="5272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Документ" r:id="rId3" imgW="6181905" imgH="4607601" progId="Word.Document.12">
                  <p:embed/>
                </p:oleObj>
              </mc:Choice>
              <mc:Fallback>
                <p:oleObj name="Документ" r:id="rId3" imgW="6181905" imgH="460760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1600" y="332656"/>
                        <a:ext cx="7074401" cy="5272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object 3"/>
          <p:cNvSpPr/>
          <p:nvPr/>
        </p:nvSpPr>
        <p:spPr>
          <a:xfrm>
            <a:off x="166128" y="-321888"/>
            <a:ext cx="1190625" cy="11906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4742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230945" y="116632"/>
            <a:ext cx="43266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INSTAGRAM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670409"/>
              </p:ext>
            </p:extLst>
          </p:nvPr>
        </p:nvGraphicFramePr>
        <p:xfrm>
          <a:off x="251520" y="1067553"/>
          <a:ext cx="3505530" cy="3579807"/>
        </p:xfrm>
        <a:graphic>
          <a:graphicData uri="http://schemas.openxmlformats.org/drawingml/2006/table">
            <a:tbl>
              <a:tblPr/>
              <a:tblGrid>
                <a:gridCol w="1168510"/>
                <a:gridCol w="1168510"/>
                <a:gridCol w="1168510"/>
              </a:tblGrid>
              <a:tr h="170467">
                <a:tc>
                  <a:txBody>
                    <a:bodyPr/>
                    <a:lstStyle/>
                    <a:p>
                      <a:r>
                        <a:rPr lang="uk-UA" sz="800" dirty="0"/>
                        <a:t>1.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#love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k-UA" sz="800"/>
                        <a:t>319,976,565 фото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467">
                <a:tc>
                  <a:txBody>
                    <a:bodyPr/>
                    <a:lstStyle/>
                    <a:p>
                      <a:r>
                        <a:rPr lang="uk-UA" sz="800"/>
                        <a:t>2.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#instagood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k-UA" sz="800"/>
                        <a:t>164,072,238 фото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467">
                <a:tc>
                  <a:txBody>
                    <a:bodyPr/>
                    <a:lstStyle/>
                    <a:p>
                      <a:r>
                        <a:rPr lang="uk-UA" sz="800" dirty="0"/>
                        <a:t>3.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#me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k-UA" sz="800"/>
                        <a:t>146,348,154 фото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467">
                <a:tc>
                  <a:txBody>
                    <a:bodyPr/>
                    <a:lstStyle/>
                    <a:p>
                      <a:r>
                        <a:rPr lang="uk-UA" sz="800"/>
                        <a:t>4.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#cute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k-UA" sz="800"/>
                        <a:t>135,728,698 фото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467">
                <a:tc>
                  <a:txBody>
                    <a:bodyPr/>
                    <a:lstStyle/>
                    <a:p>
                      <a:r>
                        <a:rPr lang="uk-UA" sz="800"/>
                        <a:t>5.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#follow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k-UA" sz="800"/>
                        <a:t>125,347,159 фото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467">
                <a:tc>
                  <a:txBody>
                    <a:bodyPr/>
                    <a:lstStyle/>
                    <a:p>
                      <a:r>
                        <a:rPr lang="uk-UA" sz="800"/>
                        <a:t>6.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#like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k-UA" sz="800"/>
                        <a:t>123,538,688 фото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467">
                <a:tc>
                  <a:txBody>
                    <a:bodyPr/>
                    <a:lstStyle/>
                    <a:p>
                      <a:r>
                        <a:rPr lang="uk-UA" sz="800"/>
                        <a:t>7.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#photooftheday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k-UA" sz="800"/>
                        <a:t>120,437,915 фото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467">
                <a:tc>
                  <a:txBody>
                    <a:bodyPr/>
                    <a:lstStyle/>
                    <a:p>
                      <a:r>
                        <a:rPr lang="uk-UA" sz="800"/>
                        <a:t>8.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#tbt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k-UA" sz="800"/>
                        <a:t>108,101,823 фото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467">
                <a:tc>
                  <a:txBody>
                    <a:bodyPr/>
                    <a:lstStyle/>
                    <a:p>
                      <a:r>
                        <a:rPr lang="uk-UA" sz="800"/>
                        <a:t>9.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#followme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k-UA" sz="800"/>
                        <a:t>104,817,074 фото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467">
                <a:tc>
                  <a:txBody>
                    <a:bodyPr/>
                    <a:lstStyle/>
                    <a:p>
                      <a:r>
                        <a:rPr lang="uk-UA" sz="800"/>
                        <a:t>10.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#girl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k-UA" sz="800"/>
                        <a:t>103,396,091 фото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467">
                <a:tc>
                  <a:txBody>
                    <a:bodyPr/>
                    <a:lstStyle/>
                    <a:p>
                      <a:r>
                        <a:rPr lang="uk-UA" sz="800"/>
                        <a:t>11.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#tagsforlikes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k-UA" sz="800"/>
                        <a:t>100,861,291 фото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467">
                <a:tc>
                  <a:txBody>
                    <a:bodyPr/>
                    <a:lstStyle/>
                    <a:p>
                      <a:r>
                        <a:rPr lang="uk-UA" sz="800"/>
                        <a:t>12.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#beautiful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k-UA" sz="800"/>
                        <a:t>98,153,179 фото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467">
                <a:tc>
                  <a:txBody>
                    <a:bodyPr/>
                    <a:lstStyle/>
                    <a:p>
                      <a:r>
                        <a:rPr lang="uk-UA" sz="800"/>
                        <a:t>13.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#picoftheday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k-UA" sz="800"/>
                        <a:t>93,653,879 фото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467">
                <a:tc>
                  <a:txBody>
                    <a:bodyPr/>
                    <a:lstStyle/>
                    <a:p>
                      <a:r>
                        <a:rPr lang="uk-UA" sz="800"/>
                        <a:t>14.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#happy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91,943,244 photos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467">
                <a:tc>
                  <a:txBody>
                    <a:bodyPr/>
                    <a:lstStyle/>
                    <a:p>
                      <a:r>
                        <a:rPr lang="uk-UA" sz="800"/>
                        <a:t>15.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#instadaily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86,163,286 photos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467">
                <a:tc>
                  <a:txBody>
                    <a:bodyPr/>
                    <a:lstStyle/>
                    <a:p>
                      <a:r>
                        <a:rPr lang="uk-UA" sz="800"/>
                        <a:t>16.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#summer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82,667,698 photos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467">
                <a:tc>
                  <a:txBody>
                    <a:bodyPr/>
                    <a:lstStyle/>
                    <a:p>
                      <a:r>
                        <a:rPr lang="uk-UA" sz="800"/>
                        <a:t>17.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#igers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80,197,845 photos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467">
                <a:tc>
                  <a:txBody>
                    <a:bodyPr/>
                    <a:lstStyle/>
                    <a:p>
                      <a:r>
                        <a:rPr lang="uk-UA" sz="800"/>
                        <a:t>18.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#fun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73,227,332 photos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467">
                <a:tc>
                  <a:txBody>
                    <a:bodyPr/>
                    <a:lstStyle/>
                    <a:p>
                      <a:r>
                        <a:rPr lang="uk-UA" sz="800"/>
                        <a:t>19.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#smile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68,424,285 photos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467">
                <a:tc>
                  <a:txBody>
                    <a:bodyPr/>
                    <a:lstStyle/>
                    <a:p>
                      <a:r>
                        <a:rPr lang="uk-UA" sz="800"/>
                        <a:t>20.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#bestoftheday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64,646,940 photos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0467">
                <a:tc>
                  <a:txBody>
                    <a:bodyPr/>
                    <a:lstStyle/>
                    <a:p>
                      <a:r>
                        <a:rPr lang="uk-UA" sz="800"/>
                        <a:t>21.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 #food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64,248,146 photos</a:t>
                      </a:r>
                    </a:p>
                  </a:txBody>
                  <a:tcPr marL="42617" marR="42617" marT="21308" marB="213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552304"/>
              </p:ext>
            </p:extLst>
          </p:nvPr>
        </p:nvGraphicFramePr>
        <p:xfrm>
          <a:off x="3635896" y="1039962"/>
          <a:ext cx="4752528" cy="3685182"/>
        </p:xfrm>
        <a:graphic>
          <a:graphicData uri="http://schemas.openxmlformats.org/drawingml/2006/table">
            <a:tbl>
              <a:tblPr/>
              <a:tblGrid>
                <a:gridCol w="4752528"/>
              </a:tblGrid>
              <a:tr h="499366">
                <a:tc>
                  <a:txBody>
                    <a:bodyPr/>
                    <a:lstStyle/>
                    <a:p>
                      <a:pPr algn="ctr"/>
                      <a:r>
                        <a:rPr lang="ru-RU" sz="1200" b="1" dirty="0">
                          <a:solidFill>
                            <a:srgbClr val="000000"/>
                          </a:solidFill>
                          <a:effectLst/>
                        </a:rPr>
                        <a:t>Теги </a:t>
                      </a:r>
                      <a:r>
                        <a:rPr lang="ru-RU" sz="1200" b="1" dirty="0" err="1">
                          <a:solidFill>
                            <a:srgbClr val="000000"/>
                          </a:solidFill>
                          <a:effectLst/>
                        </a:rPr>
                        <a:t>Instgram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  <a:effectLst/>
                        </a:rPr>
                        <a:t> для набора подписчиков </a:t>
                      </a:r>
                      <a:r>
                        <a:rPr lang="ru-RU" sz="1200" b="1" dirty="0" err="1">
                          <a:solidFill>
                            <a:srgbClr val="000000"/>
                          </a:solidFill>
                          <a:effectLst/>
                        </a:rPr>
                        <a:t>лайков</a:t>
                      </a:r>
                      <a:r>
                        <a:rPr lang="ru-RU" sz="1200" b="1" dirty="0">
                          <a:solidFill>
                            <a:srgbClr val="000000"/>
                          </a:solidFill>
                          <a:effectLst/>
                        </a:rPr>
                        <a:t> и получения комментариев</a:t>
                      </a:r>
                      <a:endParaRPr lang="ru-RU" sz="1200" dirty="0">
                        <a:effectLst/>
                      </a:endParaRPr>
                    </a:p>
                  </a:txBody>
                  <a:tcPr marL="76166" marR="76166" marT="38083" marB="380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85816">
                <a:tc>
                  <a:txBody>
                    <a:bodyPr/>
                    <a:lstStyle/>
                    <a:p>
                      <a:r>
                        <a:rPr lang="uk-UA" sz="1200" b="1" i="1" dirty="0" err="1">
                          <a:solidFill>
                            <a:srgbClr val="000000"/>
                          </a:solidFill>
                          <a:effectLst/>
                        </a:rPr>
                        <a:t>Основные</a:t>
                      </a:r>
                      <a:r>
                        <a:rPr lang="uk-UA" sz="1200" b="1" i="1" dirty="0">
                          <a:solidFill>
                            <a:srgbClr val="000000"/>
                          </a:solidFill>
                          <a:effectLst/>
                        </a:rPr>
                        <a:t> по </a:t>
                      </a:r>
                      <a:r>
                        <a:rPr lang="uk-UA" sz="1200" b="1" i="1" dirty="0" err="1">
                          <a:solidFill>
                            <a:srgbClr val="000000"/>
                          </a:solidFill>
                          <a:effectLst/>
                        </a:rPr>
                        <a:t>теме</a:t>
                      </a:r>
                      <a:r>
                        <a:rPr lang="uk-UA" sz="1200" b="1" i="1" dirty="0">
                          <a:solidFill>
                            <a:srgbClr val="000000"/>
                          </a:solidFill>
                          <a:effectLst/>
                        </a:rPr>
                        <a:t>:</a:t>
                      </a:r>
                      <a:r>
                        <a:rPr lang="uk-UA" sz="1200" dirty="0"/>
                        <a:t/>
                      </a:r>
                      <a:br>
                        <a:rPr lang="uk-UA" sz="1200" dirty="0"/>
                      </a:br>
                      <a:r>
                        <a:rPr lang="uk-UA" sz="1200" i="1" dirty="0">
                          <a:solidFill>
                            <a:srgbClr val="000000"/>
                          </a:solidFill>
                          <a:effectLst/>
                        </a:rPr>
                        <a:t>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fslc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followshoutoutlikecomment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instagramanetFSLC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#follow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shoutout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#like #comment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instagramanet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#f4f #s4s #l4l #c4c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followback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shoutoutback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likeback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commentback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#love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instagood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photooftheday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pleasefollow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pleaseshoutout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pleaselike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pleasecomment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teamfslcback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fslcback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#follows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shoutouts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#likes #comments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fslcalways</a:t>
                      </a:r>
                      <a:r>
                        <a:rPr lang="en-US" sz="1200" dirty="0"/>
                        <a:t/>
                      </a:r>
                      <a:br>
                        <a:rPr lang="en-US" sz="1200" dirty="0"/>
                      </a:br>
                      <a:r>
                        <a:rPr lang="en-US" sz="1200" dirty="0"/>
                        <a:t/>
                      </a:r>
                      <a:br>
                        <a:rPr lang="en-US" sz="1200" dirty="0"/>
                      </a:br>
                      <a:r>
                        <a:rPr lang="uk-UA" sz="1200" b="1" i="1" dirty="0" err="1">
                          <a:solidFill>
                            <a:srgbClr val="000000"/>
                          </a:solidFill>
                          <a:effectLst/>
                        </a:rPr>
                        <a:t>Подписчики</a:t>
                      </a:r>
                      <a:r>
                        <a:rPr lang="uk-UA" sz="1200" b="1" i="1" dirty="0">
                          <a:solidFill>
                            <a:srgbClr val="000000"/>
                          </a:solidFill>
                          <a:effectLst/>
                        </a:rPr>
                        <a:t> (</a:t>
                      </a:r>
                      <a:r>
                        <a:rPr lang="en-US" sz="1200" b="1" i="1" dirty="0">
                          <a:solidFill>
                            <a:srgbClr val="000000"/>
                          </a:solidFill>
                          <a:effectLst/>
                        </a:rPr>
                        <a:t>Follow):</a:t>
                      </a:r>
                      <a:r>
                        <a:rPr lang="en-US" sz="1200" dirty="0"/>
                        <a:t/>
                      </a:r>
                      <a:br>
                        <a:rPr lang="en-US" sz="1200" dirty="0"/>
                      </a:b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#follow #f4f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followme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instagramanet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TFLers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followforfollow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#follow4follow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teamfollowback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followher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followbackteam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followhim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followall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followalways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followback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#me #love #</a:t>
                      </a:r>
                      <a:r>
                        <a:rPr lang="en-US" sz="1200" i="1" dirty="0" err="1">
                          <a:solidFill>
                            <a:srgbClr val="000000"/>
                          </a:solidFill>
                          <a:effectLst/>
                        </a:rPr>
                        <a:t>pleasefollow</a:t>
                      </a: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</a:rPr>
                        <a:t> #follows #follower #following</a:t>
                      </a:r>
                      <a:endParaRPr lang="en-US" sz="1200" dirty="0"/>
                    </a:p>
                  </a:txBody>
                  <a:tcPr marL="76166" marR="76166" marT="38083" marB="3808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6386" name="Picture 2" descr="&amp;icy;&amp;ncy;&amp;scy;&amp;tcy;&amp;acy;&amp;gcy;&amp;rcy;&amp;acy;&amp;mcy; &amp;tcy;&amp;iecy;&amp;gcy;&amp;icy; &amp;pcy;&amp;rcy;&amp;ocy; &amp;iecy;&amp;dcy;&amp;ucy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509120"/>
            <a:ext cx="1933575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&amp;tcy;&amp;iecy;&amp;gcy;&amp;icy; &amp;icy;&amp;ncy;&amp;scy;&amp;tcy;&amp;acy;&amp;gcy;&amp;rcy;&amp;acy;&amp;mcy; &amp;zhcy;&amp;icy;&amp;vcy;&amp;ocy;&amp;tcy;&amp;ncy;&amp;ycy;&amp;iecy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797152"/>
            <a:ext cx="1933575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&amp;Scy;&amp;acy;&amp;mcy;&amp;ycy;&amp;iecy; &amp;pcy;&amp;ocy;&amp;pcy;&amp;ucy;&amp;lcy;&amp;yacy;&amp;rcy;&amp;ncy;&amp;ycy;&amp;iecy; &amp;ocy;&amp;bcy;&amp;shchcy;&amp;iecy;&amp;tcy;&amp;iecy;&amp;mcy;&amp;acy;&amp;tcy;&amp;icy;&amp;chcy;&amp;iecy;&amp;scy;&amp;kcy;&amp;icy;&amp;iecy; &amp;tcy;&amp;iecy;&amp;gcy;&amp;icy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365104"/>
            <a:ext cx="1933575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3"/>
          <p:cNvSpPr/>
          <p:nvPr/>
        </p:nvSpPr>
        <p:spPr>
          <a:xfrm>
            <a:off x="0" y="-398700"/>
            <a:ext cx="1190625" cy="11906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5357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666899" y="116632"/>
            <a:ext cx="3454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LinkedIn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211960" y="1124744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 err="1" smtClean="0"/>
              <a:t>LinkedIn</a:t>
            </a:r>
            <a:r>
              <a:rPr lang="ru-RU" dirty="0" smtClean="0"/>
              <a:t> (</a:t>
            </a:r>
            <a:r>
              <a:rPr lang="ru-RU" dirty="0" smtClean="0">
                <a:hlinkClick r:id="rId2" tooltip="Международный фонетический алфавит"/>
              </a:rPr>
              <a:t>ˈ</a:t>
            </a:r>
            <a:r>
              <a:rPr lang="ru-RU" dirty="0" err="1" smtClean="0">
                <a:hlinkClick r:id="rId2" tooltip="Международный фонетический алфавит"/>
              </a:rPr>
              <a:t>lɪŋktˈɪn</a:t>
            </a:r>
            <a:r>
              <a:rPr lang="ru-RU" dirty="0" smtClean="0"/>
              <a:t>) — </a:t>
            </a:r>
            <a:r>
              <a:rPr lang="ru-RU" dirty="0" smtClean="0">
                <a:hlinkClick r:id="rId3" tooltip="Социальная сеть (Интернет)"/>
              </a:rPr>
              <a:t>социальная сеть</a:t>
            </a:r>
            <a:r>
              <a:rPr lang="ru-RU" dirty="0" smtClean="0"/>
              <a:t> для поиска и установления деловых контактов. </a:t>
            </a:r>
            <a:endParaRPr lang="en-US" dirty="0" smtClean="0"/>
          </a:p>
          <a:p>
            <a:endParaRPr lang="en-US" dirty="0"/>
          </a:p>
          <a:p>
            <a:r>
              <a:rPr lang="ru-RU" dirty="0" smtClean="0"/>
              <a:t>В </a:t>
            </a:r>
            <a:r>
              <a:rPr lang="ru-RU" dirty="0" err="1" smtClean="0"/>
              <a:t>LinkedIn</a:t>
            </a:r>
            <a:r>
              <a:rPr lang="ru-RU" dirty="0" smtClean="0"/>
              <a:t> зарегистрировано более 400 млн пользователей (по состоянию на конец 2015 года), представляющих 150 отраслей бизнеса из 200 стран</a:t>
            </a:r>
            <a:endParaRPr lang="uk-UA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75810" y="3992069"/>
            <a:ext cx="799288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В июне 2016 года сайт был приобретён компанией </a:t>
            </a:r>
            <a:r>
              <a:rPr lang="ru-RU" i="1" dirty="0" err="1" smtClean="0">
                <a:hlinkClick r:id="rId4" tooltip="Microsoft"/>
              </a:rPr>
              <a:t>Microsoft</a:t>
            </a:r>
            <a:r>
              <a:rPr lang="ru-RU" dirty="0" smtClean="0"/>
              <a:t> за </a:t>
            </a:r>
            <a:r>
              <a:rPr lang="ru-RU" sz="2800" b="1" dirty="0" smtClean="0">
                <a:solidFill>
                  <a:srgbClr val="FF0000"/>
                </a:solidFill>
              </a:rPr>
              <a:t>26,2 млрд долларов</a:t>
            </a:r>
            <a:endParaRPr lang="uk-UA" sz="2800" b="1" dirty="0">
              <a:solidFill>
                <a:srgbClr val="FF0000"/>
              </a:solidFill>
            </a:endParaRPr>
          </a:p>
        </p:txBody>
      </p:sp>
      <p:pic>
        <p:nvPicPr>
          <p:cNvPr id="19460" name="Picture 4" descr="http://sourcingrecruitment.info/wp-content/uploads/2016/02/linkedi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89" y="1039962"/>
            <a:ext cx="3082717" cy="204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3"/>
          <p:cNvSpPr/>
          <p:nvPr/>
        </p:nvSpPr>
        <p:spPr>
          <a:xfrm>
            <a:off x="0" y="-398700"/>
            <a:ext cx="1190625" cy="11906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0788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666899" y="116632"/>
            <a:ext cx="3454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LinkedIn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835692" y="1196752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 smtClean="0"/>
              <a:t>Пользователи </a:t>
            </a:r>
            <a:r>
              <a:rPr lang="ru-RU" sz="1600" dirty="0" err="1" smtClean="0"/>
              <a:t>LinkedIn</a:t>
            </a:r>
            <a:r>
              <a:rPr lang="ru-RU" sz="1600" dirty="0" smtClean="0"/>
              <a:t> могут использовать список контактов в различных целях:</a:t>
            </a:r>
            <a:endParaRPr lang="en-US" sz="1600" dirty="0" smtClean="0"/>
          </a:p>
          <a:p>
            <a:endParaRPr lang="ru-R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быть представленными через существующие контакты и расширять связи;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осуществлять поиск компаний, людей, групп по интересам;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публиковать профессиональные </a:t>
            </a:r>
            <a:r>
              <a:rPr lang="ru-RU" sz="1600" dirty="0" smtClean="0">
                <a:hlinkClick r:id="rId2" tooltip="Резюме"/>
              </a:rPr>
              <a:t>резюме</a:t>
            </a:r>
            <a:r>
              <a:rPr lang="ru-RU" sz="1600" dirty="0" smtClean="0"/>
              <a:t> и осуществлять поиск работы;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рекомендовать и быть рекомендованными;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публиковать вакансии;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/>
              <a:t>создавать группы по интересам</a:t>
            </a:r>
            <a:endParaRPr lang="ru-RU" sz="1600" dirty="0"/>
          </a:p>
        </p:txBody>
      </p:sp>
      <p:pic>
        <p:nvPicPr>
          <p:cNvPr id="18434" name="Picture 2" descr="https://media.licdn.com/mpr/mpr/p/1/005/08e/1c4/3f937d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3338001" cy="2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3"/>
          <p:cNvSpPr/>
          <p:nvPr/>
        </p:nvSpPr>
        <p:spPr>
          <a:xfrm>
            <a:off x="0" y="-398700"/>
            <a:ext cx="1190625" cy="1190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388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666899" y="116632"/>
            <a:ext cx="3454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LinkedIn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283968" y="1196075"/>
            <a:ext cx="474732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700" b="1" dirty="0" smtClean="0"/>
              <a:t>Основные принципы продвижения:</a:t>
            </a:r>
          </a:p>
          <a:p>
            <a:r>
              <a:rPr lang="ru-RU" sz="1700" dirty="0" smtClean="0"/>
              <a:t/>
            </a:r>
            <a:br>
              <a:rPr lang="ru-RU" sz="1700" dirty="0" smtClean="0"/>
            </a:br>
            <a:r>
              <a:rPr lang="ru-RU" sz="1700" dirty="0" smtClean="0"/>
              <a:t>• Пишем актуальные статусы — интересно-профессиональные посты, ссылки на сторонние ресурсы и на собственные статьи</a:t>
            </a:r>
            <a:br>
              <a:rPr lang="ru-RU" sz="1700" dirty="0" smtClean="0"/>
            </a:br>
            <a:r>
              <a:rPr lang="ru-RU" sz="1700" dirty="0" smtClean="0"/>
              <a:t>• Делаем рассылки по собственным контактам и группам</a:t>
            </a:r>
            <a:br>
              <a:rPr lang="ru-RU" sz="1700" dirty="0" smtClean="0"/>
            </a:br>
            <a:r>
              <a:rPr lang="ru-RU" sz="1700" dirty="0" smtClean="0"/>
              <a:t>• Нажимаем «мне нравится» и оставляем комментарии к постам</a:t>
            </a:r>
            <a:br>
              <a:rPr lang="ru-RU" sz="1700" dirty="0" smtClean="0"/>
            </a:br>
            <a:r>
              <a:rPr lang="ru-RU" sz="1700" dirty="0" smtClean="0"/>
              <a:t>• Налаживаем новые контакты, вступаем в новые группы</a:t>
            </a:r>
            <a:br>
              <a:rPr lang="ru-RU" sz="1700" dirty="0" smtClean="0"/>
            </a:br>
            <a:r>
              <a:rPr lang="ru-RU" sz="1700" dirty="0" smtClean="0"/>
              <a:t>• Устанавливаем себе приложения (например, </a:t>
            </a:r>
            <a:r>
              <a:rPr lang="ru-RU" sz="1700" dirty="0" err="1" smtClean="0"/>
              <a:t>SlideShare</a:t>
            </a:r>
            <a:r>
              <a:rPr lang="ru-RU" sz="1700" dirty="0" smtClean="0"/>
              <a:t>, трансляцию собственного блога, </a:t>
            </a:r>
            <a:r>
              <a:rPr lang="ru-RU" sz="1700" dirty="0" err="1" smtClean="0"/>
              <a:t>твиттера</a:t>
            </a:r>
            <a:r>
              <a:rPr lang="ru-RU" sz="1700" dirty="0" smtClean="0"/>
              <a:t> и т.д.)</a:t>
            </a:r>
            <a:endParaRPr lang="uk-UA" sz="1700" dirty="0"/>
          </a:p>
        </p:txBody>
      </p:sp>
      <p:pic>
        <p:nvPicPr>
          <p:cNvPr id="20482" name="Picture 2" descr="https://habrastorage.org/storage2/fbf/897/7b9/fbf8977b9198b4a0f121cad3d45395c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2" y="1227786"/>
            <a:ext cx="3913269" cy="220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3"/>
          <p:cNvSpPr/>
          <p:nvPr/>
        </p:nvSpPr>
        <p:spPr>
          <a:xfrm>
            <a:off x="0" y="-398700"/>
            <a:ext cx="1190625" cy="1190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1114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763079" y="116632"/>
            <a:ext cx="32624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TwiTter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21506" name="Picture 2" descr="http://s.appleinsider.ru/2015/12/pic1_twit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86" y="1265447"/>
            <a:ext cx="5427018" cy="216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475656" y="3745860"/>
            <a:ext cx="64624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 21 веке многие люди уже не представляют жизни без родного </a:t>
            </a:r>
            <a:r>
              <a:rPr lang="ru-RU" dirty="0" err="1" smtClean="0"/>
              <a:t>твиттера</a:t>
            </a:r>
            <a:r>
              <a:rPr lang="ru-RU" dirty="0" smtClean="0"/>
              <a:t>. А благодаря присутствию этой службы в мобильных устройствах, вы можете получать доступ к сервису максимально быстро и просто.</a:t>
            </a:r>
            <a:endParaRPr lang="uk-UA" dirty="0"/>
          </a:p>
        </p:txBody>
      </p:sp>
      <p:sp>
        <p:nvSpPr>
          <p:cNvPr id="7" name="object 3"/>
          <p:cNvSpPr/>
          <p:nvPr/>
        </p:nvSpPr>
        <p:spPr>
          <a:xfrm>
            <a:off x="0" y="-398700"/>
            <a:ext cx="1190625" cy="1190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0889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763079" y="116632"/>
            <a:ext cx="32624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TwiTter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79512" y="1039962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err="1" smtClean="0"/>
              <a:t>Нейминг</a:t>
            </a:r>
            <a:r>
              <a:rPr lang="ru-RU" dirty="0" smtClean="0"/>
              <a:t> — это один из ключевых параметров, влияющих на популярность любого продукта. И </a:t>
            </a:r>
            <a:r>
              <a:rPr lang="ru-RU" dirty="0" err="1" smtClean="0"/>
              <a:t>микроблог</a:t>
            </a:r>
            <a:r>
              <a:rPr lang="ru-RU" dirty="0" smtClean="0"/>
              <a:t> в сети «</a:t>
            </a:r>
            <a:r>
              <a:rPr lang="ru-RU" dirty="0" err="1" smtClean="0"/>
              <a:t>Твиттер</a:t>
            </a:r>
            <a:r>
              <a:rPr lang="ru-RU" dirty="0" smtClean="0"/>
              <a:t>» тоже не исключение. Грамотный выбор имени позволит привлечь к вашему аккаунту максимум внимания.</a:t>
            </a:r>
            <a:endParaRPr lang="uk-UA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0" y="3811467"/>
            <a:ext cx="903649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Реклама в «</a:t>
            </a:r>
            <a:r>
              <a:rPr lang="ru-RU" sz="1400" dirty="0" err="1" smtClean="0"/>
              <a:t>Твиттере</a:t>
            </a:r>
            <a:r>
              <a:rPr lang="ru-RU" sz="1400" dirty="0" smtClean="0"/>
              <a:t>» — это непосредственно наполнение аккаунта и его раскрутка.</a:t>
            </a:r>
          </a:p>
          <a:p>
            <a:r>
              <a:rPr lang="ru-RU" sz="1400" dirty="0" smtClean="0"/>
              <a:t> </a:t>
            </a:r>
            <a:r>
              <a:rPr lang="ru-RU" sz="1400" dirty="0" err="1" smtClean="0"/>
              <a:t>Массфоловинг</a:t>
            </a:r>
            <a:r>
              <a:rPr lang="ru-RU" sz="1400" dirty="0" smtClean="0"/>
              <a:t> не стоит начинать сразу же, как только аккаунт окажется зарегистрированным в социальной сети. Для начала следует написать порядка двадцати </a:t>
            </a:r>
            <a:r>
              <a:rPr lang="ru-RU" sz="1400" dirty="0" err="1" smtClean="0"/>
              <a:t>твиттов</a:t>
            </a:r>
            <a:r>
              <a:rPr lang="ru-RU" sz="1400" dirty="0" smtClean="0"/>
              <a:t>. </a:t>
            </a:r>
            <a:endParaRPr lang="uk-UA" sz="1400" dirty="0"/>
          </a:p>
        </p:txBody>
      </p:sp>
      <p:pic>
        <p:nvPicPr>
          <p:cNvPr id="22530" name="Picture 2" descr="http://muizenberg.co.za/wp-content/uploads/2014/04/follow-me-twit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004105"/>
            <a:ext cx="2464059" cy="206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3"/>
          <p:cNvSpPr/>
          <p:nvPr/>
        </p:nvSpPr>
        <p:spPr>
          <a:xfrm>
            <a:off x="0" y="-398700"/>
            <a:ext cx="1190625" cy="1190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4993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641303" y="116632"/>
            <a:ext cx="15059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#</a:t>
            </a:r>
            <a:r>
              <a:rPr lang="ru-RU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ДЗ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556792"/>
            <a:ext cx="7416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Регистрируемся </a:t>
            </a:r>
            <a:r>
              <a:rPr lang="en-US" dirty="0" smtClean="0"/>
              <a:t>LINKEDIN</a:t>
            </a:r>
            <a:r>
              <a:rPr lang="ru-RU" dirty="0" smtClean="0"/>
              <a:t> и заполняем его</a:t>
            </a:r>
            <a:r>
              <a:rPr lang="en-US" dirty="0" smtClean="0"/>
              <a:t>. </a:t>
            </a:r>
            <a:r>
              <a:rPr lang="ru-RU" dirty="0" smtClean="0"/>
              <a:t>Выкладываем ссылку на профиль в ЛМС.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У кого нету регистрируемся в </a:t>
            </a:r>
            <a:r>
              <a:rPr lang="ru-RU" dirty="0" err="1" smtClean="0"/>
              <a:t>инстаграме</a:t>
            </a:r>
            <a:r>
              <a:rPr lang="ru-RU" dirty="0" smtClean="0"/>
              <a:t> выкладываем фото с </a:t>
            </a:r>
            <a:r>
              <a:rPr lang="ru-RU" dirty="0" err="1" smtClean="0"/>
              <a:t>хештегом</a:t>
            </a:r>
            <a:r>
              <a:rPr lang="ru-RU" dirty="0" smtClean="0"/>
              <a:t> </a:t>
            </a:r>
            <a:r>
              <a:rPr lang="en-US" dirty="0" smtClean="0"/>
              <a:t>#</a:t>
            </a:r>
            <a:r>
              <a:rPr lang="en-US" dirty="0" err="1" smtClean="0"/>
              <a:t>gostart</a:t>
            </a:r>
            <a:r>
              <a:rPr lang="en-US" dirty="0" smtClean="0"/>
              <a:t>  #</a:t>
            </a:r>
            <a:r>
              <a:rPr lang="en-US" dirty="0" err="1" smtClean="0"/>
              <a:t>goit</a:t>
            </a:r>
            <a:r>
              <a:rPr lang="en-US" dirty="0" smtClean="0"/>
              <a:t> (</a:t>
            </a:r>
            <a:r>
              <a:rPr lang="ru-RU" dirty="0" smtClean="0"/>
              <a:t>в </a:t>
            </a:r>
            <a:r>
              <a:rPr lang="ru-RU" dirty="0" err="1" smtClean="0"/>
              <a:t>лмс</a:t>
            </a:r>
            <a:r>
              <a:rPr lang="ru-RU" dirty="0" smtClean="0"/>
              <a:t> скинуть скриншот)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В </a:t>
            </a:r>
            <a:r>
              <a:rPr lang="ru-RU" dirty="0" err="1" smtClean="0"/>
              <a:t>фейсбуке</a:t>
            </a:r>
            <a:r>
              <a:rPr lang="ru-RU" dirty="0" smtClean="0"/>
              <a:t> написать маленький рассказа с </a:t>
            </a:r>
            <a:r>
              <a:rPr lang="ru-RU" dirty="0" err="1" smtClean="0"/>
              <a:t>хештегом</a:t>
            </a:r>
            <a:r>
              <a:rPr lang="ru-RU" dirty="0" smtClean="0"/>
              <a:t> </a:t>
            </a:r>
            <a:r>
              <a:rPr lang="en-US" dirty="0" smtClean="0"/>
              <a:t>#</a:t>
            </a:r>
            <a:r>
              <a:rPr lang="ru-RU" dirty="0" smtClean="0"/>
              <a:t>Киев </a:t>
            </a:r>
            <a:r>
              <a:rPr lang="en-US" dirty="0" smtClean="0"/>
              <a:t># </a:t>
            </a:r>
            <a:r>
              <a:rPr lang="ru-RU" dirty="0" smtClean="0"/>
              <a:t>учеба</a:t>
            </a:r>
            <a:r>
              <a:rPr lang="en-US" dirty="0" smtClean="0"/>
              <a:t> # </a:t>
            </a:r>
            <a:r>
              <a:rPr lang="en-US" dirty="0" err="1" smtClean="0"/>
              <a:t>Goit</a:t>
            </a:r>
            <a:r>
              <a:rPr lang="en-US" dirty="0" smtClean="0"/>
              <a:t> # </a:t>
            </a:r>
            <a:r>
              <a:rPr lang="en-US" dirty="0" err="1" smtClean="0"/>
              <a:t>Gostart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ru-RU" dirty="0" smtClean="0"/>
              <a:t>Создать </a:t>
            </a:r>
            <a:r>
              <a:rPr lang="en-US" dirty="0" smtClean="0"/>
              <a:t>Twitter </a:t>
            </a:r>
            <a:r>
              <a:rPr lang="ru-RU" dirty="0" smtClean="0"/>
              <a:t>аккаунт и подписаться  на всех сокурсников и интересные темы.  Не забывать про теги. </a:t>
            </a:r>
            <a:endParaRPr lang="en-US" dirty="0" smtClean="0"/>
          </a:p>
          <a:p>
            <a:endParaRPr lang="uk-UA" dirty="0"/>
          </a:p>
        </p:txBody>
      </p:sp>
      <p:sp>
        <p:nvSpPr>
          <p:cNvPr id="6" name="object 3"/>
          <p:cNvSpPr/>
          <p:nvPr/>
        </p:nvSpPr>
        <p:spPr>
          <a:xfrm>
            <a:off x="0" y="-398700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2556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475656" y="2707297"/>
            <a:ext cx="65162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Популярность в Интернете социальные сети начали завоёвывать в </a:t>
            </a:r>
          </a:p>
          <a:p>
            <a:r>
              <a:rPr lang="ru-RU" sz="3600" dirty="0" smtClean="0">
                <a:solidFill>
                  <a:srgbClr val="FF0000"/>
                </a:solidFill>
              </a:rPr>
              <a:t>1995 году</a:t>
            </a:r>
            <a:r>
              <a:rPr lang="ru-RU" dirty="0" smtClean="0"/>
              <a:t>, с появлением американского портала </a:t>
            </a:r>
            <a:r>
              <a:rPr lang="ru-RU" dirty="0" smtClean="0">
                <a:hlinkClick r:id="rId2" tooltip="Classmates.com (страница отсутствует)"/>
              </a:rPr>
              <a:t>Classmates.com</a:t>
            </a:r>
            <a:r>
              <a:rPr lang="ru-RU" dirty="0" smtClean="0"/>
              <a:t>. Но официальным началом бума социальных сетей принято считать 2003—2004 года, когда были запущены </a:t>
            </a:r>
            <a:r>
              <a:rPr lang="ru-RU" dirty="0" err="1" smtClean="0">
                <a:hlinkClick r:id="rId3" tooltip="LinkedIn"/>
              </a:rPr>
              <a:t>LinkedIn</a:t>
            </a:r>
            <a:r>
              <a:rPr lang="ru-RU" dirty="0" smtClean="0"/>
              <a:t>, </a:t>
            </a:r>
            <a:r>
              <a:rPr lang="ru-RU" dirty="0" err="1" smtClean="0">
                <a:hlinkClick r:id="rId4" tooltip="MySpace"/>
              </a:rPr>
              <a:t>MySpace</a:t>
            </a:r>
            <a:r>
              <a:rPr lang="ru-RU" dirty="0" smtClean="0"/>
              <a:t> и </a:t>
            </a:r>
            <a:r>
              <a:rPr lang="ru-RU" dirty="0" err="1" smtClean="0">
                <a:hlinkClick r:id="rId5" tooltip="Facebook"/>
              </a:rPr>
              <a:t>Facebook</a:t>
            </a:r>
            <a:endParaRPr lang="uk-UA" dirty="0"/>
          </a:p>
        </p:txBody>
      </p:sp>
      <p:pic>
        <p:nvPicPr>
          <p:cNvPr id="5122" name="Picture 2" descr="http://cdn.geekwire.com/wp-content/uploads/2015/05/classmates_hire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4824"/>
            <a:ext cx="8208912" cy="224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/>
          <p:cNvSpPr/>
          <p:nvPr/>
        </p:nvSpPr>
        <p:spPr>
          <a:xfrm>
            <a:off x="166128" y="-321888"/>
            <a:ext cx="1190625" cy="11906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1168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292080" y="2204864"/>
            <a:ext cx="38519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Социальные сети являются мощным инструментом </a:t>
            </a:r>
            <a:r>
              <a:rPr lang="ru-RU" sz="1600" dirty="0" smtClean="0">
                <a:hlinkClick r:id="rId2" tooltip="Маркетинговое исследование"/>
              </a:rPr>
              <a:t>маркетинговых исследований</a:t>
            </a:r>
            <a:r>
              <a:rPr lang="ru-RU" sz="1600" dirty="0" smtClean="0"/>
              <a:t>, поскольку пользователи добровольно публикуют информацию о себе, своих взглядах, интересах, предпочтениях и так далее. </a:t>
            </a:r>
          </a:p>
          <a:p>
            <a:endParaRPr lang="ru-RU" sz="1600" dirty="0"/>
          </a:p>
          <a:p>
            <a:r>
              <a:rPr lang="ru-RU" sz="1600" dirty="0" smtClean="0"/>
              <a:t>Такой тип рекламы получил название </a:t>
            </a:r>
            <a:r>
              <a:rPr lang="ru-RU" sz="1600" b="1" i="1" dirty="0" err="1" smtClean="0">
                <a:solidFill>
                  <a:srgbClr val="FF0000"/>
                </a:solidFill>
                <a:hlinkClick r:id="rId3" tooltip="Таргетинг"/>
              </a:rPr>
              <a:t>таргетированной</a:t>
            </a:r>
            <a:endParaRPr lang="uk-UA" sz="1600" b="1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99592" y="868737"/>
            <a:ext cx="72588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В </a:t>
            </a:r>
            <a:r>
              <a:rPr lang="ru-RU" b="1" dirty="0" smtClean="0"/>
              <a:t>2011</a:t>
            </a:r>
            <a:r>
              <a:rPr lang="ru-RU" dirty="0" smtClean="0"/>
              <a:t> году доходы социальных сетей от рекламы превысили </a:t>
            </a:r>
          </a:p>
          <a:p>
            <a:pPr algn="ctr"/>
            <a:endParaRPr lang="ru-RU" dirty="0"/>
          </a:p>
          <a:p>
            <a:pPr algn="ctr"/>
            <a:r>
              <a:rPr lang="ru-RU" sz="2800" b="1" dirty="0" smtClean="0">
                <a:solidFill>
                  <a:srgbClr val="FF0000"/>
                </a:solidFill>
              </a:rPr>
              <a:t>5 миллиардов долларов</a:t>
            </a:r>
            <a:endParaRPr lang="uk-UA" sz="2800" b="1" dirty="0">
              <a:solidFill>
                <a:srgbClr val="FF0000"/>
              </a:solidFill>
            </a:endParaRPr>
          </a:p>
        </p:txBody>
      </p:sp>
      <p:pic>
        <p:nvPicPr>
          <p:cNvPr id="6146" name="Picture 2" descr="http://s00.yaplakal.com/pics/pics_original/0/5/1/7481150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8840"/>
            <a:ext cx="5267672" cy="30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3"/>
          <p:cNvSpPr/>
          <p:nvPr/>
        </p:nvSpPr>
        <p:spPr>
          <a:xfrm>
            <a:off x="166128" y="-321888"/>
            <a:ext cx="1190625" cy="11906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583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&amp;kcy;&amp;acy;&amp;pcy;&amp;icy;&amp;tcy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410" y="2564904"/>
            <a:ext cx="7239000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427984" y="184482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Всего социальной сетью пользуются около 1 440 000 000 человек (а это </a:t>
            </a:r>
            <a:r>
              <a:rPr lang="ru-RU" b="1" dirty="0" smtClean="0"/>
              <a:t>каждый седьмой</a:t>
            </a:r>
            <a:r>
              <a:rPr lang="ru-RU" dirty="0" smtClean="0"/>
              <a:t> житель планеты).</a:t>
            </a:r>
            <a:endParaRPr lang="uk-UA" dirty="0"/>
          </a:p>
        </p:txBody>
      </p:sp>
      <p:pic>
        <p:nvPicPr>
          <p:cNvPr id="7172" name="Picture 4" descr="http://e-art.com.ru/wp-content/uploads/facebook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8160"/>
            <a:ext cx="4471240" cy="174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2339752" y="196613"/>
            <a:ext cx="4109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FACEBOOK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object 3"/>
          <p:cNvSpPr/>
          <p:nvPr/>
        </p:nvSpPr>
        <p:spPr>
          <a:xfrm>
            <a:off x="166128" y="-321888"/>
            <a:ext cx="1190625" cy="1190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741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339752" y="196613"/>
            <a:ext cx="4109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FACEBOOK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" name="object 3"/>
          <p:cNvSpPr/>
          <p:nvPr/>
        </p:nvSpPr>
        <p:spPr>
          <a:xfrm>
            <a:off x="166128" y="-321888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15"/>
          <a:stretch/>
        </p:blipFill>
        <p:spPr bwMode="auto">
          <a:xfrm>
            <a:off x="18078" y="1628800"/>
            <a:ext cx="914400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078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339752" y="196613"/>
            <a:ext cx="4109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FACEBOOK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" name="object 3"/>
          <p:cNvSpPr/>
          <p:nvPr/>
        </p:nvSpPr>
        <p:spPr>
          <a:xfrm>
            <a:off x="166128" y="-321888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22" name="Picture 2" descr="Картинки по запросу фейсбук страница или групп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41" y="1174812"/>
            <a:ext cx="7659574" cy="50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373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339752" y="196613"/>
            <a:ext cx="4109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FACEBOOK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" name="object 3"/>
          <p:cNvSpPr/>
          <p:nvPr/>
        </p:nvSpPr>
        <p:spPr>
          <a:xfrm>
            <a:off x="166128" y="-321888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46" name="Picture 2" descr="Картинки по запросу фейсбук время публикаций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9" b="7555"/>
          <a:stretch/>
        </p:blipFill>
        <p:spPr bwMode="auto">
          <a:xfrm>
            <a:off x="2915816" y="1145839"/>
            <a:ext cx="3240360" cy="571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025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339752" y="196613"/>
            <a:ext cx="4109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FACEBOOK</a:t>
            </a:r>
            <a:endParaRPr lang="ru-RU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" name="object 3"/>
          <p:cNvSpPr/>
          <p:nvPr/>
        </p:nvSpPr>
        <p:spPr>
          <a:xfrm>
            <a:off x="166128" y="-321888"/>
            <a:ext cx="1190625" cy="1190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194" name="Picture 2" descr="Картинки по запросу фейсбук эффективная реклам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8" t="2173" r="7146" b="16432"/>
          <a:stretch/>
        </p:blipFill>
        <p:spPr bwMode="auto">
          <a:xfrm>
            <a:off x="761440" y="1119942"/>
            <a:ext cx="7852947" cy="554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606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Углы">
  <a:themeElements>
    <a:clrScheme name="Углы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Углы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Угл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662</TotalTime>
  <Words>621</Words>
  <Application>Microsoft Office PowerPoint</Application>
  <PresentationFormat>Экран (4:3)</PresentationFormat>
  <Paragraphs>141</Paragraphs>
  <Slides>26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8" baseType="lpstr">
      <vt:lpstr>Углы</vt:lpstr>
      <vt:lpstr>Документ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NABU</dc:creator>
  <cp:lastModifiedBy>В.О. Кірик</cp:lastModifiedBy>
  <cp:revision>21</cp:revision>
  <dcterms:created xsi:type="dcterms:W3CDTF">2016-06-15T07:10:43Z</dcterms:created>
  <dcterms:modified xsi:type="dcterms:W3CDTF">2016-09-19T14:34:52Z</dcterms:modified>
</cp:coreProperties>
</file>